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15_C1D658BE.xml" ContentType="application/vnd.ms-powerpoint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omments/modernComment_11C_3E4F939A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5" r:id="rId3"/>
    <p:sldId id="280" r:id="rId4"/>
    <p:sldId id="277" r:id="rId5"/>
    <p:sldId id="285" r:id="rId6"/>
    <p:sldId id="286" r:id="rId7"/>
    <p:sldId id="276" r:id="rId8"/>
    <p:sldId id="282" r:id="rId9"/>
    <p:sldId id="279" r:id="rId10"/>
    <p:sldId id="283" r:id="rId11"/>
    <p:sldId id="284" r:id="rId12"/>
    <p:sldId id="274" r:id="rId1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F7B8BE-C5E9-8A6A-E0F7-649C74951DEE}" name="한상 유" initials="한유" userId="c7c161d19ccc06b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omments/modernComment_115_C1D658B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53433E8-585D-47CA-9000-BE9538D4E499}" authorId="{95F7B8BE-C5E9-8A6A-E0F7-649C74951DEE}" created="2024-06-12T14:55:17.42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52050110" sldId="277"/>
      <ac:spMk id="28" creationId="{48C8DDF2-89E2-235B-00DB-03EC816A4963}"/>
    </ac:deMkLst>
    <p188:txBody>
      <a:bodyPr/>
      <a:lstStyle/>
      <a:p>
        <a:r>
          <a:rPr lang="ko-KR" altLang="en-US"/>
          <a:t>아앙아</a:t>
        </a:r>
      </a:p>
    </p188:txBody>
  </p188:cm>
</p188:cmLst>
</file>

<file path=ppt/comments/modernComment_11C_3E4F939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D6088DD-00B1-432C-B242-C8CE75693852}" authorId="{95F7B8BE-C5E9-8A6A-E0F7-649C74951DEE}" created="2024-06-12T14:55:17.42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52050110" sldId="277"/>
      <ac:spMk id="28" creationId="{48C8DDF2-89E2-235B-00DB-03EC816A4963}"/>
    </ac:deMkLst>
    <p188:txBody>
      <a:bodyPr/>
      <a:lstStyle/>
      <a:p>
        <a:r>
          <a:rPr lang="ko-KR" altLang="en-US"/>
          <a:t>아앙아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2T14:34:05.614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2T14:34:06.287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2T14:34:07.479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2T14:34:16.267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1,'0'10,"9"4,5-1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398D8-8D5F-4139-82D3-3CCC17C3FF43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0989D-E532-4D9C-A3FD-725D07E8D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20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인사 아주 빠르게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0989D-E532-4D9C-A3FD-725D07E8DEE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251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결론은 게임이 정상적으로 운영되고 있지 않다 라는 결론이 나왔습니다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0989D-E532-4D9C-A3FD-725D07E8DEE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463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0989D-E532-4D9C-A3FD-725D07E8DEE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090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게임의 현재 상태를 </a:t>
            </a:r>
            <a:r>
              <a:rPr lang="ko-KR" altLang="en-US" dirty="0" err="1" smtClean="0"/>
              <a:t>알기위해</a:t>
            </a:r>
            <a:r>
              <a:rPr lang="ko-KR" altLang="en-US" dirty="0" smtClean="0"/>
              <a:t> </a:t>
            </a:r>
            <a:r>
              <a:rPr lang="en-US" altLang="ko-KR" dirty="0" smtClean="0"/>
              <a:t>ARU , DAU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잡중적으로</a:t>
            </a:r>
            <a:r>
              <a:rPr lang="ko-KR" altLang="en-US" dirty="0" smtClean="0"/>
              <a:t> 분석해봤습니다  정식 </a:t>
            </a:r>
            <a:r>
              <a:rPr lang="ko-KR" altLang="en-US" dirty="0" err="1" smtClean="0"/>
              <a:t>출시후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수업일자와</a:t>
            </a:r>
            <a:r>
              <a:rPr lang="ko-KR" altLang="en-US" dirty="0" smtClean="0"/>
              <a:t> 교수님의 </a:t>
            </a:r>
            <a:r>
              <a:rPr lang="ko-KR" altLang="en-US" dirty="0" err="1" smtClean="0"/>
              <a:t>홍보로인한</a:t>
            </a:r>
            <a:r>
              <a:rPr lang="ko-KR" altLang="en-US" dirty="0" smtClean="0"/>
              <a:t> 특이 상황을 제외한 데이터가 존재하지않으며 특이사항이 발생했던 날  전후로 </a:t>
            </a:r>
            <a:r>
              <a:rPr lang="en-US" altLang="ko-KR" dirty="0" smtClean="0"/>
              <a:t>ARU , DAU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0</a:t>
            </a:r>
            <a:r>
              <a:rPr lang="ko-KR" altLang="en-US" dirty="0" err="1" smtClean="0"/>
              <a:t>명인걸</a:t>
            </a:r>
            <a:r>
              <a:rPr lang="ko-KR" altLang="en-US" dirty="0" smtClean="0"/>
              <a:t> 확인 할</a:t>
            </a:r>
            <a:r>
              <a:rPr lang="ko-KR" altLang="en-US" baseline="0" dirty="0" smtClean="0"/>
              <a:t> 수 있어 </a:t>
            </a:r>
            <a:endParaRPr lang="en-US" altLang="ko-KR" baseline="0" dirty="0" smtClean="0"/>
          </a:p>
          <a:p>
            <a:r>
              <a:rPr lang="ko-KR" altLang="en-US" baseline="0" dirty="0" smtClean="0"/>
              <a:t>현재 게임운영상태가 </a:t>
            </a:r>
            <a:r>
              <a:rPr lang="ko-KR" altLang="en-US" baseline="0" dirty="0" err="1" smtClean="0"/>
              <a:t>원할하게</a:t>
            </a:r>
            <a:r>
              <a:rPr lang="ko-KR" altLang="en-US" baseline="0" dirty="0" smtClean="0"/>
              <a:t> 이루어지지 않고 있음을 파악 할 수 있었습니다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0989D-E532-4D9C-A3FD-725D07E8DEE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390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이러 </a:t>
            </a:r>
            <a:r>
              <a:rPr lang="ko-KR" altLang="en-US" dirty="0" err="1"/>
              <a:t>이러한게</a:t>
            </a:r>
            <a:r>
              <a:rPr lang="ko-KR" altLang="en-US" dirty="0"/>
              <a:t> 원인이라고 파악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0989D-E532-4D9C-A3FD-725D07E8DEE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265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게임 하는 방법과 흐름을 제시하지 못했던 원인을 안내 문구를 추가하여 흐름을 제시하였고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0989D-E532-4D9C-A3FD-725D07E8DEE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922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GM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강희승을</a:t>
            </a:r>
            <a:r>
              <a:rPr lang="ko-KR" altLang="en-US" baseline="0" dirty="0" smtClean="0"/>
              <a:t> 채용하여 유저와 </a:t>
            </a:r>
            <a:r>
              <a:rPr lang="ko-KR" altLang="en-US" baseline="0" dirty="0" err="1" smtClean="0"/>
              <a:t>원할한</a:t>
            </a:r>
            <a:r>
              <a:rPr lang="ko-KR" altLang="en-US" baseline="0" dirty="0" smtClean="0"/>
              <a:t> 소통을 유도 했으며 </a:t>
            </a:r>
            <a:r>
              <a:rPr lang="en-US" altLang="ko-KR" baseline="0" dirty="0" smtClean="0"/>
              <a:t>SNS/</a:t>
            </a:r>
            <a:r>
              <a:rPr lang="ko-KR" altLang="en-US" baseline="0" dirty="0" smtClean="0"/>
              <a:t>메신저를 이용한 홍보도 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0989D-E532-4D9C-A3FD-725D07E8DEE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145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아쉽게도</a:t>
            </a:r>
            <a:r>
              <a:rPr lang="ko-KR" altLang="en-US" baseline="0" dirty="0" smtClean="0"/>
              <a:t> 홍보에 이용하지는 못했지만 만든 홍보 포스터 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0989D-E532-4D9C-A3FD-725D07E8DEE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887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사람들의 관심을 </a:t>
            </a:r>
            <a:r>
              <a:rPr lang="ko-KR" altLang="en-US" dirty="0" err="1" smtClean="0"/>
              <a:t>집중시킬만한</a:t>
            </a:r>
            <a:r>
              <a:rPr lang="ko-KR" altLang="en-US" dirty="0" smtClean="0"/>
              <a:t> 이벤트도 게시하였습니다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0989D-E532-4D9C-A3FD-725D07E8DEE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787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해</a:t>
            </a:r>
            <a:r>
              <a:rPr lang="ko-KR" altLang="en-US" baseline="0" dirty="0" smtClean="0"/>
              <a:t>결책을 실행하고 난 후 누적 </a:t>
            </a:r>
            <a:r>
              <a:rPr lang="ko-KR" altLang="en-US" baseline="0" dirty="0" err="1" smtClean="0"/>
              <a:t>등록자수와</a:t>
            </a:r>
            <a:r>
              <a:rPr lang="ko-KR" altLang="en-US" baseline="0" dirty="0" smtClean="0"/>
              <a:t> 일일접속자수 증가가 </a:t>
            </a:r>
            <a:r>
              <a:rPr lang="ko-KR" altLang="en-US" baseline="0" dirty="0" err="1" smtClean="0"/>
              <a:t>우상향</a:t>
            </a:r>
            <a:r>
              <a:rPr lang="ko-KR" altLang="en-US" baseline="0" dirty="0" smtClean="0"/>
              <a:t> 할거라 기대 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0989D-E532-4D9C-A3FD-725D07E8DEE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398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 이러한 노력에도 불구하고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0989D-E532-4D9C-A3FD-725D07E8DEE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571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8/10/relationships/comments" Target="../comments/modernComment_11C_3E4F939A.xml"/><Relationship Id="rId3" Type="http://schemas.openxmlformats.org/officeDocument/2006/relationships/image" Target="../media/image10.pn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60.jpe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5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microsoft.com/office/2018/10/relationships/comments" Target="../comments/modernComment_115_C1D658BE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8" Type="http://schemas.openxmlformats.org/officeDocument/2006/relationships/customXml" Target="../ink/ink3.xml"/><Relationship Id="rId3" Type="http://schemas.openxmlformats.org/officeDocument/2006/relationships/image" Target="../media/image10.png"/><Relationship Id="rId21" Type="http://schemas.openxmlformats.org/officeDocument/2006/relationships/image" Target="../media/image33.png"/><Relationship Id="rId7" Type="http://schemas.openxmlformats.org/officeDocument/2006/relationships/image" Target="../media/image28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2.xml"/><Relationship Id="rId20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5" Type="http://schemas.openxmlformats.org/officeDocument/2006/relationships/image" Target="../media/image30.png"/><Relationship Id="rId19" Type="http://schemas.openxmlformats.org/officeDocument/2006/relationships/image" Target="../media/image32.png"/><Relationship Id="rId4" Type="http://schemas.openxmlformats.org/officeDocument/2006/relationships/image" Target="../media/image21.png"/><Relationship Id="rId14" Type="http://schemas.openxmlformats.org/officeDocument/2006/relationships/customXml" Target="../ink/ink1.xml"/><Relationship Id="rId2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customXml" Target="../ink/ink3.xml"/><Relationship Id="rId3" Type="http://schemas.openxmlformats.org/officeDocument/2006/relationships/image" Target="../media/image10.png"/><Relationship Id="rId21" Type="http://schemas.openxmlformats.org/officeDocument/2006/relationships/image" Target="../media/image33.png"/><Relationship Id="rId17" Type="http://schemas.openxmlformats.org/officeDocument/2006/relationships/image" Target="../media/image31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2.xml"/><Relationship Id="rId20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36.png"/><Relationship Id="rId5" Type="http://schemas.openxmlformats.org/officeDocument/2006/relationships/image" Target="../media/image26.png"/><Relationship Id="rId15" Type="http://schemas.openxmlformats.org/officeDocument/2006/relationships/image" Target="../media/image30.png"/><Relationship Id="rId23" Type="http://schemas.openxmlformats.org/officeDocument/2006/relationships/image" Target="../media/image35.png"/><Relationship Id="rId19" Type="http://schemas.openxmlformats.org/officeDocument/2006/relationships/image" Target="../media/image32.png"/><Relationship Id="rId4" Type="http://schemas.openxmlformats.org/officeDocument/2006/relationships/image" Target="../media/image21.png"/><Relationship Id="rId14" Type="http://schemas.openxmlformats.org/officeDocument/2006/relationships/customXml" Target="../ink/ink1.xml"/><Relationship Id="rId22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8" Type="http://schemas.openxmlformats.org/officeDocument/2006/relationships/customXml" Target="../ink/ink3.xml"/><Relationship Id="rId3" Type="http://schemas.openxmlformats.org/officeDocument/2006/relationships/image" Target="../media/image10.png"/><Relationship Id="rId21" Type="http://schemas.openxmlformats.org/officeDocument/2006/relationships/image" Target="../media/image33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20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39.png"/><Relationship Id="rId5" Type="http://schemas.openxmlformats.org/officeDocument/2006/relationships/image" Target="../media/image26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9" Type="http://schemas.openxmlformats.org/officeDocument/2006/relationships/image" Target="../media/image32.png"/><Relationship Id="rId4" Type="http://schemas.openxmlformats.org/officeDocument/2006/relationships/image" Target="../media/image21.png"/><Relationship Id="rId14" Type="http://schemas.openxmlformats.org/officeDocument/2006/relationships/customXml" Target="../ink/ink1.xml"/><Relationship Id="rId22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00" y="-5461000"/>
            <a:ext cx="14605000" cy="14605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65400" y="-838200"/>
            <a:ext cx="7886700" cy="788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0700" y="3683000"/>
            <a:ext cx="10020300" cy="10020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9200" y="3073400"/>
            <a:ext cx="7886700" cy="7886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96900"/>
            <a:ext cx="17399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46200" y="9474200"/>
            <a:ext cx="3822700" cy="914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4300" y="4864100"/>
            <a:ext cx="19951700" cy="53721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49600" y="673100"/>
            <a:ext cx="1752600" cy="4826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6200000">
            <a:off x="17233900" y="825500"/>
            <a:ext cx="177800" cy="152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6200000">
            <a:off x="16992600" y="825500"/>
            <a:ext cx="177800" cy="152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6200000">
            <a:off x="16751300" y="825500"/>
            <a:ext cx="177800" cy="152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6200000">
            <a:off x="16522700" y="825500"/>
            <a:ext cx="177800" cy="152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6200000">
            <a:off x="16281400" y="825500"/>
            <a:ext cx="177800" cy="152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6200000">
            <a:off x="16052800" y="825500"/>
            <a:ext cx="177800" cy="152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300" y="9144000"/>
            <a:ext cx="168656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660400"/>
            <a:ext cx="6172200" cy="584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DE095B-F80A-85E5-08F4-8E89430B73B9}"/>
              </a:ext>
            </a:extLst>
          </p:cNvPr>
          <p:cNvSpPr txBox="1"/>
          <p:nvPr/>
        </p:nvSpPr>
        <p:spPr>
          <a:xfrm>
            <a:off x="1790700" y="1485900"/>
            <a:ext cx="14706600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결과 </a:t>
            </a:r>
            <a:endParaRPr lang="en-US" altLang="ko-KR" sz="20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20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또 망했다</a:t>
            </a:r>
          </a:p>
          <a:p>
            <a:endParaRPr lang="ko-KR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2394178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660400"/>
            <a:ext cx="6172200" cy="584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" y="1917700"/>
            <a:ext cx="3403600" cy="13081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766A366-25D3-A53B-D3B1-418F7FCB8471}"/>
              </a:ext>
            </a:extLst>
          </p:cNvPr>
          <p:cNvSpPr txBox="1"/>
          <p:nvPr/>
        </p:nvSpPr>
        <p:spPr>
          <a:xfrm>
            <a:off x="427073" y="527980"/>
            <a:ext cx="7218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다른 원인 및 해결 방안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2F317-84D2-9FF2-A3BB-B4EF54896D36}"/>
              </a:ext>
            </a:extLst>
          </p:cNvPr>
          <p:cNvSpPr txBox="1"/>
          <p:nvPr/>
        </p:nvSpPr>
        <p:spPr>
          <a:xfrm>
            <a:off x="599521" y="2503042"/>
            <a:ext cx="7218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원인</a:t>
            </a:r>
          </a:p>
        </p:txBody>
      </p:sp>
      <p:pic>
        <p:nvPicPr>
          <p:cNvPr id="1026" name="Picture 2" descr="공부중팻말 안내판 학원 학생 시험기간 노크 화이트 - 인터파크 쇼핑">
            <a:extLst>
              <a:ext uri="{FF2B5EF4-FFF2-40B4-BE49-F238E27FC236}">
                <a16:creationId xmlns:a16="http://schemas.microsoft.com/office/drawing/2014/main" id="{D307FA42-D0B7-3ACE-652F-B86C8476D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443" y="393382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DF8F6A14-5468-029F-90AB-4A4E18399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5223018"/>
            <a:ext cx="2273300" cy="160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6DD423-CE21-E6DD-0C1A-58B251F821F7}"/>
              </a:ext>
            </a:extLst>
          </p:cNvPr>
          <p:cNvSpPr txBox="1"/>
          <p:nvPr/>
        </p:nvSpPr>
        <p:spPr>
          <a:xfrm>
            <a:off x="10426700" y="2503042"/>
            <a:ext cx="7218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해결방안</a:t>
            </a:r>
          </a:p>
        </p:txBody>
      </p:sp>
      <p:pic>
        <p:nvPicPr>
          <p:cNvPr id="1028" name="Picture 4" descr="오늘은쉬는날 휴무 가게 문패 걸이 화이트 - 인터파크 쇼핑">
            <a:extLst>
              <a:ext uri="{FF2B5EF4-FFF2-40B4-BE49-F238E27FC236}">
                <a16:creationId xmlns:a16="http://schemas.microsoft.com/office/drawing/2014/main" id="{027F0CA6-BC45-3B00-616E-6CF80FA13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3824280"/>
            <a:ext cx="5293368" cy="593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402522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8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5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80000">
            <a:off x="9588500" y="1587500"/>
            <a:ext cx="14274800" cy="14274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80000">
            <a:off x="10960100" y="-3721100"/>
            <a:ext cx="11696700" cy="1169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3500" y="-2586182"/>
            <a:ext cx="10020300" cy="10020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87600" y="-6642100"/>
            <a:ext cx="10020300" cy="10020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673100"/>
            <a:ext cx="1739900" cy="914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49600" y="673100"/>
            <a:ext cx="1752600" cy="482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17233900" y="825500"/>
            <a:ext cx="177800" cy="152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16992600" y="825500"/>
            <a:ext cx="177800" cy="152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16751300" y="825500"/>
            <a:ext cx="177800" cy="152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16522700" y="825500"/>
            <a:ext cx="177800" cy="152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16281400" y="825500"/>
            <a:ext cx="177800" cy="152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16052800" y="825500"/>
            <a:ext cx="177800" cy="152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300" y="9144000"/>
            <a:ext cx="168656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00" y="5562600"/>
            <a:ext cx="15849600" cy="5422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46200" y="9474200"/>
            <a:ext cx="38227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910BF6-CFB9-A8B4-98EE-1810A159B537}"/>
              </a:ext>
            </a:extLst>
          </p:cNvPr>
          <p:cNvSpPr txBox="1"/>
          <p:nvPr/>
        </p:nvSpPr>
        <p:spPr>
          <a:xfrm>
            <a:off x="504635" y="5586845"/>
            <a:ext cx="6032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2</a:t>
            </a:r>
            <a:r>
              <a:rPr lang="ko-KR" altLang="en-US" sz="6600" b="1" dirty="0">
                <a:solidFill>
                  <a:schemeClr val="bg1"/>
                </a:solidFill>
              </a:rPr>
              <a:t>반 </a:t>
            </a:r>
            <a:r>
              <a:rPr lang="en-US" altLang="ko-KR" sz="6600" b="1" dirty="0">
                <a:solidFill>
                  <a:schemeClr val="bg1"/>
                </a:solidFill>
              </a:rPr>
              <a:t>5</a:t>
            </a:r>
            <a:r>
              <a:rPr lang="ko-KR" altLang="en-US" sz="6600" b="1" dirty="0">
                <a:solidFill>
                  <a:schemeClr val="bg1"/>
                </a:solidFill>
              </a:rPr>
              <a:t>조 유한상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660400"/>
            <a:ext cx="6172200" cy="58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700" y="565150"/>
            <a:ext cx="3530600" cy="1358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156" y="1358900"/>
            <a:ext cx="3111500" cy="1130300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32865FA6-67B0-EE15-0EF8-11D0DD8AF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96" y="4229100"/>
            <a:ext cx="9520421" cy="5105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1727C79-263A-66D3-1648-6CE185D6DC47}"/>
              </a:ext>
            </a:extLst>
          </p:cNvPr>
          <p:cNvSpPr txBox="1"/>
          <p:nvPr/>
        </p:nvSpPr>
        <p:spPr>
          <a:xfrm>
            <a:off x="12001500" y="28194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rgbClr val="FF0000"/>
                </a:solidFill>
              </a:rPr>
              <a:t>DAU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759AA809-4FFC-F947-8F18-BF02241AE0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7226" y="4247707"/>
            <a:ext cx="8849374" cy="51169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37BE5F-FF89-A8B4-2144-58B2C6012AEB}"/>
              </a:ext>
            </a:extLst>
          </p:cNvPr>
          <p:cNvSpPr txBox="1"/>
          <p:nvPr/>
        </p:nvSpPr>
        <p:spPr>
          <a:xfrm>
            <a:off x="2209800" y="2817223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FF0000"/>
                </a:solidFill>
              </a:rPr>
              <a:t>ARU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83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-1473200"/>
            <a:ext cx="17805400" cy="13703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0" y="1714500"/>
            <a:ext cx="8902700" cy="685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0" y="660400"/>
            <a:ext cx="6172200" cy="584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461" y="2458690"/>
            <a:ext cx="7975600" cy="241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3855" y="3818515"/>
            <a:ext cx="9296400" cy="241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3855" y="5340507"/>
            <a:ext cx="6743700" cy="2413000"/>
          </a:xfrm>
          <a:prstGeom prst="rect">
            <a:avLst/>
          </a:prstGeom>
        </p:spPr>
      </p:pic>
      <p:pic>
        <p:nvPicPr>
          <p:cNvPr id="14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7461" y="6839413"/>
            <a:ext cx="6121400" cy="2413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1B6B6D-38CE-ECF0-D646-4E62FF89480F}"/>
              </a:ext>
            </a:extLst>
          </p:cNvPr>
          <p:cNvSpPr txBox="1"/>
          <p:nvPr/>
        </p:nvSpPr>
        <p:spPr>
          <a:xfrm>
            <a:off x="762000" y="927100"/>
            <a:ext cx="337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원인 파악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1331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660400"/>
            <a:ext cx="6172200" cy="584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" y="1917700"/>
            <a:ext cx="3403600" cy="130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900" y="2209800"/>
            <a:ext cx="3263900" cy="1257300"/>
          </a:xfrm>
          <a:prstGeom prst="rect">
            <a:avLst/>
          </a:prstGeom>
        </p:spPr>
      </p:pic>
      <p:pic>
        <p:nvPicPr>
          <p:cNvPr id="20" name="Picture 21">
            <a:extLst>
              <a:ext uri="{FF2B5EF4-FFF2-40B4-BE49-F238E27FC236}">
                <a16:creationId xmlns:a16="http://schemas.microsoft.com/office/drawing/2014/main" id="{2BFCC098-FE3B-8DA8-F499-CB6EF34D6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0750" y="1927586"/>
            <a:ext cx="3086100" cy="11303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BF463C-186A-300B-D1FA-4F22281E1EE3}"/>
              </a:ext>
            </a:extLst>
          </p:cNvPr>
          <p:cNvSpPr txBox="1"/>
          <p:nvPr/>
        </p:nvSpPr>
        <p:spPr>
          <a:xfrm>
            <a:off x="7645917" y="2200349"/>
            <a:ext cx="2678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인 게임 스샷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66A366-25D3-A53B-D3B1-418F7FCB8471}"/>
              </a:ext>
            </a:extLst>
          </p:cNvPr>
          <p:cNvSpPr txBox="1"/>
          <p:nvPr/>
        </p:nvSpPr>
        <p:spPr>
          <a:xfrm>
            <a:off x="427073" y="527980"/>
            <a:ext cx="7218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해결 </a:t>
            </a:r>
            <a:r>
              <a:rPr lang="ko-KR" altLang="en-US" sz="5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방안 </a:t>
            </a:r>
            <a:r>
              <a:rPr lang="en-US" altLang="ko-KR" sz="5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sz="5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64375" y="3305612"/>
            <a:ext cx="8642894" cy="5735320"/>
            <a:chOff x="427074" y="3444751"/>
            <a:chExt cx="8150292" cy="5149025"/>
          </a:xfrm>
        </p:grpSpPr>
        <p:pic>
          <p:nvPicPr>
            <p:cNvPr id="19" name="그림 18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A698B5F5-F92A-9DD1-130A-75517394C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74" y="3467100"/>
              <a:ext cx="8150292" cy="5126676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40085EE-D9C4-8AE6-8DA7-6ACAFEAB4212}"/>
                </a:ext>
              </a:extLst>
            </p:cNvPr>
            <p:cNvSpPr/>
            <p:nvPr/>
          </p:nvSpPr>
          <p:spPr>
            <a:xfrm>
              <a:off x="508297" y="3444751"/>
              <a:ext cx="5740103" cy="869491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220200" y="3354251"/>
            <a:ext cx="8763000" cy="5700832"/>
            <a:chOff x="9537997" y="3467100"/>
            <a:chExt cx="8150400" cy="5030558"/>
          </a:xfrm>
        </p:grpSpPr>
        <p:pic>
          <p:nvPicPr>
            <p:cNvPr id="17" name="그림 16" descr="텍스트, 스크린샷, 폰트, 도표이(가) 표시된 사진&#10;&#10;자동 생성된 설명">
              <a:extLst>
                <a:ext uri="{FF2B5EF4-FFF2-40B4-BE49-F238E27FC236}">
                  <a16:creationId xmlns:a16="http://schemas.microsoft.com/office/drawing/2014/main" id="{27E03B6B-0467-2733-53DA-45C75423F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7997" y="3467101"/>
              <a:ext cx="8150400" cy="5030557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C71EE86-D792-13EE-2731-C1A16A27A2FF}"/>
                </a:ext>
              </a:extLst>
            </p:cNvPr>
            <p:cNvSpPr/>
            <p:nvPr/>
          </p:nvSpPr>
          <p:spPr>
            <a:xfrm>
              <a:off x="9537997" y="3467100"/>
              <a:ext cx="5930603" cy="869491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2050110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9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660400"/>
            <a:ext cx="6172200" cy="584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8300" y="6921500"/>
            <a:ext cx="3403600" cy="130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8500" y="7023100"/>
            <a:ext cx="3073400" cy="11938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그림 29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86FF20DF-A352-F96C-5FDE-4DC1087EE7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069" y="3050434"/>
            <a:ext cx="5691502" cy="5951685"/>
          </a:xfrm>
          <a:prstGeom prst="rect">
            <a:avLst/>
          </a:prstGeom>
        </p:spPr>
      </p:pic>
      <p:pic>
        <p:nvPicPr>
          <p:cNvPr id="32" name="그림 31" descr="텍스트, 스크린샷, 웹사이트, 웹 페이지이(가) 표시된 사진">
            <a:extLst>
              <a:ext uri="{FF2B5EF4-FFF2-40B4-BE49-F238E27FC236}">
                <a16:creationId xmlns:a16="http://schemas.microsoft.com/office/drawing/2014/main" id="{6247D587-4270-5D29-9E2A-A31522734E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3050434"/>
            <a:ext cx="5626100" cy="6776846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257542" y="1785168"/>
            <a:ext cx="3086100" cy="1130300"/>
            <a:chOff x="1930400" y="2730500"/>
            <a:chExt cx="3086100" cy="113030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30400" y="2730500"/>
              <a:ext cx="3086100" cy="11303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FFDA726-9C94-6E19-7184-859255C5217A}"/>
                </a:ext>
              </a:extLst>
            </p:cNvPr>
            <p:cNvSpPr txBox="1"/>
            <p:nvPr/>
          </p:nvSpPr>
          <p:spPr>
            <a:xfrm>
              <a:off x="2444750" y="3026809"/>
              <a:ext cx="2057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GM </a:t>
              </a:r>
              <a:r>
                <a:rPr lang="ko-KR" altLang="en-US" sz="3200" dirty="0">
                  <a:solidFill>
                    <a:schemeClr val="bg1"/>
                  </a:solidFill>
                </a:rPr>
                <a:t>채용</a:t>
              </a:r>
            </a:p>
          </p:txBody>
        </p:sp>
      </p:grpSp>
      <mc:AlternateContent xmlns:mc="http://schemas.openxmlformats.org/markup-compatibility/2006">
        <mc:Choice xmlns:aink="http://schemas.microsoft.com/office/drawing/2016/ink" xmlns:p14="http://schemas.microsoft.com/office/powerpoint/2010/main" xmlns="" Requires="p14 aink">
          <p:contentPart p14:bwMode="auto" r:id="rId14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841DBA90-3CA1-96CA-0949-F0EEEE07264C}"/>
                  </a:ext>
                </a:extLst>
              </p14:cNvPr>
              <p14:cNvContentPartPr/>
              <p14:nvPr/>
            </p14:nvContentPartPr>
            <p14:xfrm>
              <a:off x="2828026" y="3253044"/>
              <a:ext cx="360" cy="36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841DBA90-3CA1-96CA-0949-F0EEEE07264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19026" y="3199404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ink="http://schemas.microsoft.com/office/drawing/2016/ink" xmlns:p14="http://schemas.microsoft.com/office/powerpoint/2010/main" xmlns="" Requires="p14 aink">
          <p:contentPart p14:bwMode="auto" r:id="rId16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9E4A4BAD-BB17-71D2-1329-922DCB8C44D1}"/>
                  </a:ext>
                </a:extLst>
              </p14:cNvPr>
              <p14:cNvContentPartPr/>
              <p14:nvPr/>
            </p14:nvContentPartPr>
            <p14:xfrm>
              <a:off x="3508426" y="3317484"/>
              <a:ext cx="360" cy="360"/>
            </p14:xfrm>
          </p:contentPart>
        </mc:Choice>
        <mc:Fallback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9E4A4BAD-BB17-71D2-1329-922DCB8C44D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99786" y="3263484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ink="http://schemas.microsoft.com/office/drawing/2016/ink" xmlns:p14="http://schemas.microsoft.com/office/powerpoint/2010/main" xmlns="" Requires="p14 aink">
          <p:contentPart p14:bwMode="auto" r:id="rId18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06EE8622-8EBF-4059-229B-4911C45B7814}"/>
                  </a:ext>
                </a:extLst>
              </p14:cNvPr>
              <p14:cNvContentPartPr/>
              <p14:nvPr/>
            </p14:nvContentPartPr>
            <p14:xfrm>
              <a:off x="-1340414" y="2530524"/>
              <a:ext cx="360" cy="36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06EE8622-8EBF-4059-229B-4911C45B781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-1349054" y="2476884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ink="http://schemas.microsoft.com/office/drawing/2016/ink" xmlns:p14="http://schemas.microsoft.com/office/powerpoint/2010/main" xmlns="" Requires="p14 aink">
          <p:contentPart p14:bwMode="auto" r:id="rId20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D23C4D8B-9748-8F7A-5AE6-1EA7C94D0F2B}"/>
                  </a:ext>
                </a:extLst>
              </p14:cNvPr>
              <p14:cNvContentPartPr/>
              <p14:nvPr/>
            </p14:nvContentPartPr>
            <p14:xfrm>
              <a:off x="-1977614" y="1339284"/>
              <a:ext cx="8640" cy="13680"/>
            </p14:xfrm>
          </p:contentPart>
        </mc:Choice>
        <mc:Fallback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D23C4D8B-9748-8F7A-5AE6-1EA7C94D0F2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1986254" y="1285644"/>
                <a:ext cx="2628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그룹 2"/>
          <p:cNvGrpSpPr/>
          <p:nvPr/>
        </p:nvGrpSpPr>
        <p:grpSpPr>
          <a:xfrm>
            <a:off x="11582400" y="1847089"/>
            <a:ext cx="3086100" cy="1130300"/>
            <a:chOff x="7684977" y="2730500"/>
            <a:chExt cx="3086100" cy="1130300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684977" y="2730500"/>
              <a:ext cx="3086100" cy="11303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7AA1F12-F557-99B1-8129-225ACA6B0143}"/>
                </a:ext>
              </a:extLst>
            </p:cNvPr>
            <p:cNvSpPr txBox="1"/>
            <p:nvPr/>
          </p:nvSpPr>
          <p:spPr>
            <a:xfrm>
              <a:off x="8199327" y="3033987"/>
              <a:ext cx="2057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</a:rPr>
                <a:t>홍보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375F3E9-B6F2-BC94-8183-0FFEB14DF59F}"/>
              </a:ext>
            </a:extLst>
          </p:cNvPr>
          <p:cNvSpPr txBox="1"/>
          <p:nvPr/>
        </p:nvSpPr>
        <p:spPr>
          <a:xfrm>
            <a:off x="427073" y="527980"/>
            <a:ext cx="7218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해결 </a:t>
            </a:r>
            <a:r>
              <a:rPr lang="ko-KR" altLang="en-US" sz="5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방안 </a:t>
            </a:r>
            <a:r>
              <a:rPr lang="en-US" altLang="ko-KR" sz="5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sz="5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5308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660400"/>
            <a:ext cx="6172200" cy="584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8300" y="6921500"/>
            <a:ext cx="3403600" cy="130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8500" y="7023100"/>
            <a:ext cx="3073400" cy="11938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mc:AlternateContent xmlns:mc="http://schemas.openxmlformats.org/markup-compatibility/2006">
        <mc:Choice xmlns:aink="http://schemas.microsoft.com/office/drawing/2016/ink" xmlns:p14="http://schemas.microsoft.com/office/powerpoint/2010/main" xmlns="" Requires="p14 aink">
          <p:contentPart p14:bwMode="auto" r:id="rId14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841DBA90-3CA1-96CA-0949-F0EEEE07264C}"/>
                  </a:ext>
                </a:extLst>
              </p14:cNvPr>
              <p14:cNvContentPartPr/>
              <p14:nvPr/>
            </p14:nvContentPartPr>
            <p14:xfrm>
              <a:off x="2828026" y="3253044"/>
              <a:ext cx="360" cy="36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841DBA90-3CA1-96CA-0949-F0EEEE07264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19026" y="3199404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ink="http://schemas.microsoft.com/office/drawing/2016/ink" xmlns:p14="http://schemas.microsoft.com/office/powerpoint/2010/main" xmlns="" Requires="p14 aink">
          <p:contentPart p14:bwMode="auto" r:id="rId16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9E4A4BAD-BB17-71D2-1329-922DCB8C44D1}"/>
                  </a:ext>
                </a:extLst>
              </p14:cNvPr>
              <p14:cNvContentPartPr/>
              <p14:nvPr/>
            </p14:nvContentPartPr>
            <p14:xfrm>
              <a:off x="3508426" y="3317484"/>
              <a:ext cx="360" cy="360"/>
            </p14:xfrm>
          </p:contentPart>
        </mc:Choice>
        <mc:Fallback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9E4A4BAD-BB17-71D2-1329-922DCB8C44D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99786" y="3263484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ink="http://schemas.microsoft.com/office/drawing/2016/ink" xmlns:p14="http://schemas.microsoft.com/office/powerpoint/2010/main" xmlns="" Requires="p14 aink">
          <p:contentPart p14:bwMode="auto" r:id="rId18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06EE8622-8EBF-4059-229B-4911C45B7814}"/>
                  </a:ext>
                </a:extLst>
              </p14:cNvPr>
              <p14:cNvContentPartPr/>
              <p14:nvPr/>
            </p14:nvContentPartPr>
            <p14:xfrm>
              <a:off x="-1340414" y="2530524"/>
              <a:ext cx="360" cy="36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06EE8622-8EBF-4059-229B-4911C45B781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-1349054" y="2476884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ink="http://schemas.microsoft.com/office/drawing/2016/ink" xmlns:p14="http://schemas.microsoft.com/office/powerpoint/2010/main" xmlns="" Requires="p14 aink">
          <p:contentPart p14:bwMode="auto" r:id="rId20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D23C4D8B-9748-8F7A-5AE6-1EA7C94D0F2B}"/>
                  </a:ext>
                </a:extLst>
              </p14:cNvPr>
              <p14:cNvContentPartPr/>
              <p14:nvPr/>
            </p14:nvContentPartPr>
            <p14:xfrm>
              <a:off x="-1977614" y="1339284"/>
              <a:ext cx="8640" cy="13680"/>
            </p14:xfrm>
          </p:contentPart>
        </mc:Choice>
        <mc:Fallback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D23C4D8B-9748-8F7A-5AE6-1EA7C94D0F2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1986254" y="1285644"/>
                <a:ext cx="26280" cy="121320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3375F3E9-B6F2-BC94-8183-0FFEB14DF59F}"/>
              </a:ext>
            </a:extLst>
          </p:cNvPr>
          <p:cNvSpPr txBox="1"/>
          <p:nvPr/>
        </p:nvSpPr>
        <p:spPr>
          <a:xfrm>
            <a:off x="427073" y="527980"/>
            <a:ext cx="7218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해결 </a:t>
            </a:r>
            <a:r>
              <a:rPr lang="ko-KR" altLang="en-US" sz="5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방안 </a:t>
            </a:r>
            <a:r>
              <a:rPr lang="en-US" altLang="ko-KR" sz="5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sz="5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640" y="2781300"/>
            <a:ext cx="4337685" cy="61341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193" y="2781300"/>
            <a:ext cx="4337685" cy="61341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3344" y="2781300"/>
            <a:ext cx="4337685" cy="6134100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7452139" y="989645"/>
            <a:ext cx="3086100" cy="1130300"/>
            <a:chOff x="7684977" y="2730500"/>
            <a:chExt cx="3086100" cy="1130300"/>
          </a:xfrm>
        </p:grpSpPr>
        <p:pic>
          <p:nvPicPr>
            <p:cNvPr id="31" name="Picture 21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7684977" y="2730500"/>
              <a:ext cx="3086100" cy="11303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7AA1F12-F557-99B1-8129-225ACA6B0143}"/>
                </a:ext>
              </a:extLst>
            </p:cNvPr>
            <p:cNvSpPr txBox="1"/>
            <p:nvPr/>
          </p:nvSpPr>
          <p:spPr>
            <a:xfrm>
              <a:off x="8029671" y="3026499"/>
              <a:ext cx="23967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bg1"/>
                  </a:solidFill>
                </a:rPr>
                <a:t>홍보물 제작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413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660400"/>
            <a:ext cx="6172200" cy="584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8300" y="6921500"/>
            <a:ext cx="3403600" cy="130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8500" y="7023100"/>
            <a:ext cx="3073400" cy="11938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FFDA726-9C94-6E19-7184-859255C5217A}"/>
              </a:ext>
            </a:extLst>
          </p:cNvPr>
          <p:cNvSpPr txBox="1"/>
          <p:nvPr/>
        </p:nvSpPr>
        <p:spPr>
          <a:xfrm>
            <a:off x="2339753" y="3033987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GM </a:t>
            </a:r>
            <a:r>
              <a:rPr lang="ko-KR" altLang="en-US" sz="3200" dirty="0">
                <a:solidFill>
                  <a:schemeClr val="bg1"/>
                </a:solidFill>
              </a:rPr>
              <a:t>채용</a:t>
            </a:r>
          </a:p>
        </p:txBody>
      </p:sp>
      <mc:AlternateContent xmlns:mc="http://schemas.openxmlformats.org/markup-compatibility/2006">
        <mc:Choice xmlns:aink="http://schemas.microsoft.com/office/drawing/2016/ink" xmlns:p14="http://schemas.microsoft.com/office/powerpoint/2010/main" xmlns="" Requires="p14 aink">
          <p:contentPart p14:bwMode="auto" r:id="rId14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841DBA90-3CA1-96CA-0949-F0EEEE07264C}"/>
                  </a:ext>
                </a:extLst>
              </p14:cNvPr>
              <p14:cNvContentPartPr/>
              <p14:nvPr/>
            </p14:nvContentPartPr>
            <p14:xfrm>
              <a:off x="2828026" y="3253044"/>
              <a:ext cx="360" cy="36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841DBA90-3CA1-96CA-0949-F0EEEE07264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19026" y="3199404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ink="http://schemas.microsoft.com/office/drawing/2016/ink" xmlns:p14="http://schemas.microsoft.com/office/powerpoint/2010/main" xmlns="" Requires="p14 aink">
          <p:contentPart p14:bwMode="auto" r:id="rId18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06EE8622-8EBF-4059-229B-4911C45B7814}"/>
                  </a:ext>
                </a:extLst>
              </p14:cNvPr>
              <p14:cNvContentPartPr/>
              <p14:nvPr/>
            </p14:nvContentPartPr>
            <p14:xfrm>
              <a:off x="-1340414" y="2530524"/>
              <a:ext cx="360" cy="36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06EE8622-8EBF-4059-229B-4911C45B781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-1349054" y="2476884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ink="http://schemas.microsoft.com/office/drawing/2016/ink" xmlns:p14="http://schemas.microsoft.com/office/powerpoint/2010/main" xmlns="" Requires="p14 aink">
          <p:contentPart p14:bwMode="auto" r:id="rId20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D23C4D8B-9748-8F7A-5AE6-1EA7C94D0F2B}"/>
                  </a:ext>
                </a:extLst>
              </p14:cNvPr>
              <p14:cNvContentPartPr/>
              <p14:nvPr/>
            </p14:nvContentPartPr>
            <p14:xfrm>
              <a:off x="-1977614" y="1339284"/>
              <a:ext cx="8640" cy="13680"/>
            </p14:xfrm>
          </p:contentPart>
        </mc:Choice>
        <mc:Fallback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D23C4D8B-9748-8F7A-5AE6-1EA7C94D0F2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1986254" y="1285644"/>
                <a:ext cx="2628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그룹 6"/>
          <p:cNvGrpSpPr/>
          <p:nvPr/>
        </p:nvGrpSpPr>
        <p:grpSpPr>
          <a:xfrm>
            <a:off x="7442200" y="1658448"/>
            <a:ext cx="3086100" cy="1130300"/>
            <a:chOff x="13690600" y="2730500"/>
            <a:chExt cx="3086100" cy="1130300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3690600" y="2730500"/>
              <a:ext cx="3086100" cy="11303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FF80EC6-77EF-6843-9626-A423AC075E89}"/>
                </a:ext>
              </a:extLst>
            </p:cNvPr>
            <p:cNvSpPr txBox="1"/>
            <p:nvPr/>
          </p:nvSpPr>
          <p:spPr>
            <a:xfrm>
              <a:off x="14204950" y="3033987"/>
              <a:ext cx="2057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</a:rPr>
                <a:t>이벤트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375F3E9-B6F2-BC94-8183-0FFEB14DF59F}"/>
              </a:ext>
            </a:extLst>
          </p:cNvPr>
          <p:cNvSpPr txBox="1"/>
          <p:nvPr/>
        </p:nvSpPr>
        <p:spPr>
          <a:xfrm>
            <a:off x="427073" y="527980"/>
            <a:ext cx="7218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해결 </a:t>
            </a:r>
            <a:r>
              <a:rPr lang="ko-KR" altLang="en-US" sz="5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방안 </a:t>
            </a:r>
            <a:r>
              <a:rPr lang="en-US" altLang="ko-KR" sz="5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sz="5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64" y="3033987"/>
            <a:ext cx="4227740" cy="597862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036" y="3012168"/>
            <a:ext cx="4224427" cy="597393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0" y="2995887"/>
            <a:ext cx="4211542" cy="595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87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40501A6-46E6-E25F-1BC8-3788704A22AC}"/>
              </a:ext>
            </a:extLst>
          </p:cNvPr>
          <p:cNvSpPr txBox="1"/>
          <p:nvPr/>
        </p:nvSpPr>
        <p:spPr>
          <a:xfrm>
            <a:off x="383363" y="323155"/>
            <a:ext cx="3429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기대치</a:t>
            </a:r>
          </a:p>
          <a:p>
            <a:endParaRPr lang="ko-KR" altLang="en-US" sz="5400" dirty="0"/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ABF82C75-3429-5EE9-B023-1804911A4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324100"/>
            <a:ext cx="8686800" cy="6565900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99761688-8CF0-F5A4-711D-2705EE662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260" y="2069507"/>
            <a:ext cx="2717800" cy="11303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888CEB3-FECC-A6BF-491A-181FB43A08BA}"/>
              </a:ext>
            </a:extLst>
          </p:cNvPr>
          <p:cNvSpPr txBox="1"/>
          <p:nvPr/>
        </p:nvSpPr>
        <p:spPr>
          <a:xfrm>
            <a:off x="2612655" y="138807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</a:rPr>
              <a:t>ARU</a:t>
            </a:r>
            <a:endParaRPr lang="ko-KR" altLang="en-US" sz="5400" b="1" dirty="0">
              <a:solidFill>
                <a:schemeClr val="accent1"/>
              </a:solidFill>
            </a:endParaRPr>
          </a:p>
        </p:txBody>
      </p:sp>
      <p:pic>
        <p:nvPicPr>
          <p:cNvPr id="27" name="Picture 14">
            <a:extLst>
              <a:ext uri="{FF2B5EF4-FFF2-40B4-BE49-F238E27FC236}">
                <a16:creationId xmlns:a16="http://schemas.microsoft.com/office/drawing/2014/main" id="{A69A20F8-FE32-69FA-8493-41E4774C6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2333030"/>
            <a:ext cx="8686800" cy="65659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1225A31-55F4-785F-F0AA-405B6064271F}"/>
              </a:ext>
            </a:extLst>
          </p:cNvPr>
          <p:cNvSpPr txBox="1"/>
          <p:nvPr/>
        </p:nvSpPr>
        <p:spPr>
          <a:xfrm>
            <a:off x="12001500" y="138807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accent1"/>
                </a:solidFill>
              </a:rPr>
              <a:t>DAU</a:t>
            </a:r>
            <a:endParaRPr lang="ko-KR" altLang="en-US" sz="5400" b="1" dirty="0">
              <a:solidFill>
                <a:schemeClr val="accent1"/>
              </a:solidFill>
            </a:endParaRPr>
          </a:p>
        </p:txBody>
      </p:sp>
      <p:pic>
        <p:nvPicPr>
          <p:cNvPr id="29" name="Picture 6">
            <a:extLst>
              <a:ext uri="{FF2B5EF4-FFF2-40B4-BE49-F238E27FC236}">
                <a16:creationId xmlns:a16="http://schemas.microsoft.com/office/drawing/2014/main" id="{5C976062-CAAD-03D7-9758-86D006683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9100" y="2069507"/>
            <a:ext cx="27178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7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0" y="4635500"/>
            <a:ext cx="2273300" cy="1600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2159000"/>
            <a:ext cx="6781800" cy="298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400" y="1727200"/>
            <a:ext cx="1854200" cy="533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500" y="2120900"/>
            <a:ext cx="1130300" cy="292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800" y="6197600"/>
            <a:ext cx="6819900" cy="299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1600" y="5943600"/>
            <a:ext cx="1778000" cy="482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4800" y="6248400"/>
            <a:ext cx="1066800" cy="266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0600" y="393700"/>
            <a:ext cx="2654300" cy="146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11100" y="635000"/>
            <a:ext cx="2286000" cy="20320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14000" y="2057400"/>
            <a:ext cx="6756400" cy="2971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28600" y="1625600"/>
            <a:ext cx="1803400" cy="533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129000" y="2019300"/>
            <a:ext cx="1079500" cy="292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92000" y="3111500"/>
            <a:ext cx="3327400" cy="11303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14000" y="6362700"/>
            <a:ext cx="6654800" cy="2933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890500" y="5930900"/>
            <a:ext cx="1790700" cy="520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40100" y="6311900"/>
            <a:ext cx="1054100" cy="2921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40501A6-46E6-E25F-1BC8-3788704A22AC}"/>
              </a:ext>
            </a:extLst>
          </p:cNvPr>
          <p:cNvSpPr txBox="1"/>
          <p:nvPr/>
        </p:nvSpPr>
        <p:spPr>
          <a:xfrm>
            <a:off x="383363" y="323155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 결과</a:t>
            </a:r>
            <a:endParaRPr lang="ko-KR" altLang="en-US" sz="5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0501A6-46E6-E25F-1BC8-3788704A22AC}"/>
              </a:ext>
            </a:extLst>
          </p:cNvPr>
          <p:cNvSpPr txBox="1"/>
          <p:nvPr/>
        </p:nvSpPr>
        <p:spPr>
          <a:xfrm>
            <a:off x="1320800" y="5209828"/>
            <a:ext cx="627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신규 등록자 수</a:t>
            </a:r>
            <a:r>
              <a:rPr lang="en-US" altLang="ko-K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(ARU)</a:t>
            </a:r>
            <a:r>
              <a:rPr lang="ko-KR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총 </a:t>
            </a:r>
            <a:r>
              <a:rPr lang="en-US" altLang="ko-K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15</a:t>
            </a:r>
            <a:r>
              <a:rPr lang="ko-KR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명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0501A6-46E6-E25F-1BC8-3788704A22AC}"/>
              </a:ext>
            </a:extLst>
          </p:cNvPr>
          <p:cNvSpPr txBox="1"/>
          <p:nvPr/>
        </p:nvSpPr>
        <p:spPr>
          <a:xfrm>
            <a:off x="1590675" y="9448800"/>
            <a:ext cx="8197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토탈 일일 이용자 수</a:t>
            </a:r>
            <a:r>
              <a:rPr lang="en-US" altLang="ko-K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(DAU) </a:t>
            </a:r>
            <a:r>
              <a:rPr lang="ko-KR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총 </a:t>
            </a:r>
            <a:r>
              <a:rPr lang="en-US" altLang="ko-K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25</a:t>
            </a:r>
            <a:r>
              <a:rPr lang="ko-KR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명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0501A6-46E6-E25F-1BC8-3788704A22AC}"/>
              </a:ext>
            </a:extLst>
          </p:cNvPr>
          <p:cNvSpPr txBox="1"/>
          <p:nvPr/>
        </p:nvSpPr>
        <p:spPr>
          <a:xfrm>
            <a:off x="10648950" y="5262890"/>
            <a:ext cx="627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신규 등록자 수</a:t>
            </a:r>
            <a:r>
              <a:rPr lang="en-US" altLang="ko-K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(ARU)</a:t>
            </a:r>
            <a:r>
              <a:rPr lang="ko-KR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총 </a:t>
            </a:r>
            <a:r>
              <a:rPr lang="en-US" altLang="ko-K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0</a:t>
            </a:r>
            <a:r>
              <a:rPr lang="ko-KR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명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0501A6-46E6-E25F-1BC8-3788704A22AC}"/>
              </a:ext>
            </a:extLst>
          </p:cNvPr>
          <p:cNvSpPr txBox="1"/>
          <p:nvPr/>
        </p:nvSpPr>
        <p:spPr>
          <a:xfrm>
            <a:off x="11353800" y="9611380"/>
            <a:ext cx="7794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토탈 일일 이용자 수</a:t>
            </a:r>
            <a:r>
              <a:rPr lang="en-US" altLang="ko-K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(DAU) </a:t>
            </a:r>
            <a:r>
              <a:rPr lang="ko-KR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총 </a:t>
            </a:r>
            <a:r>
              <a:rPr lang="en-US" altLang="ko-K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7</a:t>
            </a:r>
            <a:r>
              <a:rPr lang="ko-KR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명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221</Words>
  <Application>Microsoft Office PowerPoint</Application>
  <PresentationFormat>사용자 지정</PresentationFormat>
  <Paragraphs>50</Paragraphs>
  <Slides>12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YUHAN</cp:lastModifiedBy>
  <cp:revision>17</cp:revision>
  <dcterms:created xsi:type="dcterms:W3CDTF">2006-08-16T00:00:00Z</dcterms:created>
  <dcterms:modified xsi:type="dcterms:W3CDTF">2024-06-13T04:15:04Z</dcterms:modified>
</cp:coreProperties>
</file>